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8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0001-D3A9-420E-8B62-C78C10A77A2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FBF1-7954-462A-8629-31E241B3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57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0001-D3A9-420E-8B62-C78C10A77A2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FBF1-7954-462A-8629-31E241B3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68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0001-D3A9-420E-8B62-C78C10A77A2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FBF1-7954-462A-8629-31E241B3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70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0001-D3A9-420E-8B62-C78C10A77A2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FBF1-7954-462A-8629-31E241B3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3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0001-D3A9-420E-8B62-C78C10A77A2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FBF1-7954-462A-8629-31E241B3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6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0001-D3A9-420E-8B62-C78C10A77A2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FBF1-7954-462A-8629-31E241B3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53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0001-D3A9-420E-8B62-C78C10A77A2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FBF1-7954-462A-8629-31E241B3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2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0001-D3A9-420E-8B62-C78C10A77A2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FBF1-7954-462A-8629-31E241B3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2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0001-D3A9-420E-8B62-C78C10A77A2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FBF1-7954-462A-8629-31E241B3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1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0001-D3A9-420E-8B62-C78C10A77A2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FBF1-7954-462A-8629-31E241B3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0001-D3A9-420E-8B62-C78C10A77A2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FBF1-7954-462A-8629-31E241B3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8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40001-D3A9-420E-8B62-C78C10A77A2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CFBF1-7954-462A-8629-31E241B3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1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../wiki/%D0%98%D0%B5%D1%80%D0%B0%D1%80%D1%85%D0%B8%D1%8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../../../wiki/%D0%94%D0%B8%D1%84%D1%84%D0%B5%D1%80%D0%B5%D0%BD%D1%86%D0%B8%D1%80%D0%BE%D0%B2%D0%BA%D0%B0_%D0%BA%D0%BB%D0%B5%D1%82%D0%BE%D0%BA" TargetMode="External"/><Relationship Id="rId4" Type="http://schemas.openxmlformats.org/officeDocument/2006/relationships/hyperlink" Target="../../../wiki/%D0%9A%D0%BB%D0%B5%D1%82%D0%BA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../../../wiki/%D0%9A%D0%BB%D0%B5%D1%82%D0%BE%D1%87%D0%BD%D0%BE%D0%B5_%D1%8F%D0%B4%D1%80%D0%B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commons.wikimedia.org/wiki/image:stem_cells_diagram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2035" y="1551709"/>
            <a:ext cx="5514109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Лекция 15.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Тема: «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Репаративная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регенерация органов и тканей с использованием стволовых клеток»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43000" y="857250"/>
            <a:ext cx="6858000" cy="8001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Основные типы стволовых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клеток, используемые в клеточной терапии</a:t>
            </a:r>
            <a:endParaRPr lang="en-US" b="1" dirty="0">
              <a:solidFill>
                <a:srgbClr val="FF0000"/>
              </a:solidFill>
              <a:latin typeface="Courier New" pitchFamily="49" charset="0"/>
              <a:ea typeface="+mj-ea"/>
              <a:cs typeface="+mj-cs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264444" y="1553766"/>
            <a:ext cx="66294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ru-RU" altLang="ru-RU" sz="2400" dirty="0">
                <a:latin typeface="Comic Sans MS" panose="030F0702030302020204" pitchFamily="66" charset="0"/>
              </a:rPr>
              <a:t>Эмбриональные стволовые клетки(ЭСК)</a:t>
            </a:r>
            <a:endParaRPr lang="en-US" altLang="ru-RU" sz="2400" dirty="0">
              <a:latin typeface="Comic Sans MS" panose="030F0702030302020204" pitchFamily="66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100" dirty="0">
                <a:latin typeface="Arial" panose="020B0604020202020204" pitchFamily="34" charset="0"/>
              </a:rPr>
              <a:t>Получают из эмбриона на стадии </a:t>
            </a:r>
            <a:r>
              <a:rPr lang="ru-RU" altLang="ru-RU" sz="2100" dirty="0" err="1">
                <a:latin typeface="Arial" panose="020B0604020202020204" pitchFamily="34" charset="0"/>
              </a:rPr>
              <a:t>бластоцисты</a:t>
            </a:r>
            <a:r>
              <a:rPr lang="ru-RU" altLang="ru-RU" sz="2100" dirty="0">
                <a:latin typeface="Arial" panose="020B0604020202020204" pitchFamily="34" charset="0"/>
              </a:rPr>
              <a:t>, из ее </a:t>
            </a:r>
            <a:r>
              <a:rPr lang="ru-RU" altLang="ru-RU" sz="2100" b="1" dirty="0">
                <a:solidFill>
                  <a:srgbClr val="FF0000"/>
                </a:solidFill>
                <a:latin typeface="Arial" panose="020B0604020202020204" pitchFamily="34" charset="0"/>
              </a:rPr>
              <a:t>внутренней клеточной массы </a:t>
            </a:r>
            <a:endParaRPr lang="en-US" alt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 dirty="0">
                <a:latin typeface="Comic Sans MS" panose="030F0702030302020204" pitchFamily="66" charset="0"/>
              </a:rPr>
              <a:t>B. </a:t>
            </a:r>
            <a:r>
              <a:rPr lang="ru-RU" altLang="ru-RU" sz="2400" dirty="0">
                <a:latin typeface="Comic Sans MS" panose="030F0702030302020204" pitchFamily="66" charset="0"/>
              </a:rPr>
              <a:t>Стволовые клетки взрослых организмов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latin typeface="Comic Sans MS" panose="030F0702030302020204" pitchFamily="66" charset="0"/>
              </a:rPr>
              <a:t>(СКВО)</a:t>
            </a:r>
            <a:endParaRPr lang="en-US" altLang="ru-RU" sz="2400" dirty="0">
              <a:latin typeface="Comic Sans MS" panose="030F0702030302020204" pitchFamily="66" charset="0"/>
            </a:endParaRPr>
          </a:p>
          <a:p>
            <a:pPr lvl="1" algn="just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Стволовые клетки обнаружены в крови, костном мозге</a:t>
            </a:r>
            <a:r>
              <a:rPr lang="en-US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печени</a:t>
            </a:r>
            <a:r>
              <a:rPr lang="en-US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почках</a:t>
            </a:r>
            <a:r>
              <a:rPr lang="en-US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роговице</a:t>
            </a:r>
            <a:r>
              <a:rPr lang="en-US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коже, мозге</a:t>
            </a:r>
            <a:r>
              <a:rPr lang="en-US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мышцах, слюнных железах и </a:t>
            </a:r>
            <a:r>
              <a:rPr lang="ru-RU" alt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en-US" altLang="ru-RU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50156" y="1771651"/>
          <a:ext cx="6643688" cy="3071704"/>
        </p:xfrm>
        <a:graphic>
          <a:graphicData uri="http://schemas.openxmlformats.org/drawingml/2006/table">
            <a:tbl>
              <a:tblPr/>
              <a:tblGrid>
                <a:gridCol w="3321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1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5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ЭСК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эмбриональные стволовые клетки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СКВО –стволовые клетки взрослых организмов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Тотипотентные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неограниченная способность дифференцировки: во все типы клеток, тканей и органов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Мультипотентные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стволовые клетки дифференцируются в несколько типов клеток различных органов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Стабильные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40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пособны к многократным делениям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стабильные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Способность клеток к самообновлению ограничена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Легко выделяются из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бластоцисты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Изолирование из взрослых тканей затруднено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59" name="Прямоугольник 2"/>
          <p:cNvSpPr>
            <a:spLocks noChangeArrowheads="1"/>
          </p:cNvSpPr>
          <p:nvPr/>
        </p:nvSpPr>
        <p:spPr bwMode="auto">
          <a:xfrm>
            <a:off x="2000251" y="857251"/>
            <a:ext cx="54649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Преимущества и недостатки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ЭСК и СКВО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7589044" y="922736"/>
            <a:ext cx="29206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b="1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004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43000" y="1085850"/>
            <a:ext cx="6858000" cy="6286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rPr>
              <a:t>Важность исследования стволовых клеток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1314450" y="2057400"/>
            <a:ext cx="65151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sz="2400">
                <a:latin typeface="Comic Sans MS" panose="030F0702030302020204" pitchFamily="66" charset="0"/>
              </a:rPr>
              <a:t>СК позволяют изучать рост и развитие организмов</a:t>
            </a:r>
            <a:r>
              <a:rPr lang="en-US" altLang="ru-RU" sz="2400">
                <a:latin typeface="Comic Sans MS" panose="030F0702030302020204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>
                <a:latin typeface="Comic Sans MS" panose="030F0702030302020204" pitchFamily="66" charset="0"/>
              </a:rPr>
              <a:t>СК дают возможность замещать поврежденные клетки, которые не могут самовосстановиться</a:t>
            </a:r>
            <a:r>
              <a:rPr lang="en-US" altLang="ru-RU" sz="2400">
                <a:latin typeface="Comic Sans MS" panose="030F0702030302020204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>
                <a:latin typeface="Comic Sans MS" panose="030F0702030302020204" pitchFamily="66" charset="0"/>
              </a:rPr>
              <a:t>СК применяют для тестирования различных соединений (лекарства и др.химикалии)</a:t>
            </a:r>
            <a:r>
              <a:rPr lang="en-US" altLang="ru-RU" sz="2400">
                <a:latin typeface="Comic Sans MS" panose="030F0702030302020204" pitchFamily="66" charset="0"/>
              </a:rPr>
              <a:t>.</a:t>
            </a:r>
          </a:p>
          <a:p>
            <a:pPr>
              <a:buFontTx/>
              <a:buNone/>
            </a:pPr>
            <a:endParaRPr lang="en-US" altLang="ru-RU" sz="2400">
              <a:latin typeface="Comic Sans MS" panose="030F0702030302020204" pitchFamily="66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589044" y="922736"/>
            <a:ext cx="29206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b="1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349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57350" y="1028700"/>
            <a:ext cx="58293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000" dirty="0">
                <a:latin typeface="+mj-lt"/>
                <a:ea typeface="+mj-ea"/>
                <a:cs typeface="+mj-cs"/>
              </a:rPr>
              <a:t>Применение стволовых клеток для лечения болезней</a:t>
            </a: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57350" y="2343150"/>
            <a:ext cx="5829300" cy="3086100"/>
          </a:xfrm>
          <a:prstGeom prst="rect">
            <a:avLst/>
          </a:prstGeom>
        </p:spPr>
        <p:txBody>
          <a:bodyPr/>
          <a:lstStyle/>
          <a:p>
            <a:pPr marL="257175" indent="-2571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100" dirty="0"/>
              <a:t>Болезнь Паркинсона</a:t>
            </a:r>
            <a:endParaRPr lang="en-US" sz="2100" dirty="0"/>
          </a:p>
          <a:p>
            <a:pPr marL="257175" indent="-2571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100" dirty="0"/>
              <a:t>Лейкемия</a:t>
            </a:r>
            <a:endParaRPr lang="en-US" sz="2100" dirty="0"/>
          </a:p>
          <a:p>
            <a:pPr marL="257175" indent="-2571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100" dirty="0"/>
              <a:t>Трансплантация кожи для лечения ожогов</a:t>
            </a:r>
            <a:endParaRPr lang="en-US" sz="2100" dirty="0"/>
          </a:p>
          <a:p>
            <a:pPr marL="257175" indent="-257175">
              <a:spcBef>
                <a:spcPct val="20000"/>
              </a:spcBef>
              <a:buFont typeface="Arial" charset="0"/>
              <a:buChar char="•"/>
              <a:defRPr/>
            </a:pPr>
            <a:endParaRPr lang="en-US" sz="2100" dirty="0"/>
          </a:p>
          <a:p>
            <a:pPr marL="257175" indent="-257175">
              <a:spcBef>
                <a:spcPct val="20000"/>
              </a:spcBef>
              <a:defRPr/>
            </a:pPr>
            <a:r>
              <a:rPr lang="ru-RU" sz="2100" dirty="0"/>
              <a:t>Терапия СК может применяться при</a:t>
            </a:r>
            <a:r>
              <a:rPr lang="en-US" sz="2100" dirty="0"/>
              <a:t>:</a:t>
            </a:r>
          </a:p>
          <a:p>
            <a:pPr marL="257175" indent="-2571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100" dirty="0"/>
              <a:t>Регенерации тканей/органов</a:t>
            </a:r>
            <a:endParaRPr lang="en-US" sz="2100" dirty="0"/>
          </a:p>
          <a:p>
            <a:pPr marL="257175" indent="-2571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100" dirty="0"/>
              <a:t>Диабет, различные склерозы и др.</a:t>
            </a:r>
            <a:endParaRPr lang="en-US" sz="2100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589044" y="922736"/>
            <a:ext cx="29206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b="1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00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775855"/>
            <a:ext cx="7056582" cy="529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770" y="457200"/>
            <a:ext cx="7354389" cy="62252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t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настоящему времени накоплен богатый опыт как </a:t>
            </a:r>
            <a:r>
              <a:rPr 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экспериментального, так и клинического использования стволовых клеток с терапевтической целью при заболеваниях сердечно-сосудистой, нервной систем, эндокринных, аутоиммунных заболеваниях, болезнях опорно-двигательного аппарата, органов пищеварения 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Применение СК в гематологии Одной из первых сфер клинического применения СК стала гематология, а именно,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гемобластозы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острые лейкозы, хронический </a:t>
            </a:r>
            <a:r>
              <a:rPr lang="ru-RU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миелолейкоз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миеломная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болезнь и др</a:t>
            </a:r>
            <a: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>
              <a:lnSpc>
                <a:spcPct val="107000"/>
              </a:lnSpc>
              <a:spcBef>
                <a:spcPts val="750"/>
              </a:spcBef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три вида трансплантации: аутогенная,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сингенная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аллогенная.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аутогенной трансплантации пациенту пересаживают его собственные стволовые клетки,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сингенной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взятые у однояйцового близнеца, при аллогенной — взятые у его родственников. Кроме того, возможно использование стволовых клеток человека, не являющегося родственником пациента (неродственный донор).</a:t>
            </a:r>
          </a:p>
          <a:p>
            <a:pPr algn="just" fontAlgn="t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457" y="339635"/>
            <a:ext cx="8072846" cy="6979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t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СК в неврологии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t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Клеточная терапия в последнее время становится новой стратегией в борьбе с такими неврологическими расстройствами, как болезнь Альцгеймера, болезнь Паркинсона, острое нарушение мозгового кровообращения, боковой амиотрофический склероз, болезнь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Хантингтона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 На сегодняшний день существует достаточно богатый опыт экспериментального применения СК костного мозга в лечении неврологических заболеваний у модельных животных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>
              <a:lnSpc>
                <a:spcPct val="107000"/>
              </a:lnSpc>
              <a:spcBef>
                <a:spcPts val="75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Доказан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терапевтический эффект от внутривенного введения СК жирового происхождения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трансгенным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мышам с болезнью Альцгеймера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Позитивный эффект проявлялся в улучшении когнитивных способностей (обучение и память), ускорении эндогенного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нейрогенеза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увеличении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синаптической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стабильности в головном мозге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мышей. Исследователи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вводили СК жирового происхождения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трансгенным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мышам с моделированным боковым амиотрофическим склерозом.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наблюдалось замедление развития двигательных расстройств на несколько недель, а также увеличение числа поясничных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мотонейронов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факторов роста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765" y="142203"/>
            <a:ext cx="7550331" cy="6322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t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 влияния СК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течение болезни Паркинсона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проводилось на грызунах, а также более крупных животных (обезьянах).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одном из исследований крысам с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ротенон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-индуцированной болезнью Паркинсона вводили СК, что приводило к увеличению в сыворотке крови 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трансформирующего фактора </a:t>
            </a:r>
            <a:r>
              <a:rPr lang="ru-RU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роста, 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белка-</a:t>
            </a:r>
            <a:r>
              <a:rPr lang="ru-RU" sz="20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хемоаттрактанта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моноцитов, уровня </a:t>
            </a:r>
            <a:r>
              <a:rPr lang="ru-RU" sz="20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допамина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головном мозге.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 это подтвердило предположение об иммуномодулирующем, противовоспалительном и нейротрофическом эффекте от введения СК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Введение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 в комбинации со специальным ферментом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-NTN-TH) макакам-резус с моделированной болезнью Паркинсона приводило к улучшению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паркинсонического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поведения: уменьшению тремора и увеличению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подвижности.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Также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имеются свидетельства положительного эффекта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введения СК лабораторным животным с другими неврологическими и нейрохирургическими заболеваниями (спинальная травма, рассеянный склероз, острое нарушение мозгового кровообращения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531" y="643153"/>
            <a:ext cx="8001000" cy="56421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t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Исследования и достижения последних десятилетий в вопросах изучения стволовых клеток (СК) привели к созданию новой отрасли медицины —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регенеративной медицине.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Данное направление возникло на стыке множества наук и технологий, включая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тканевую инженерию, клеточную биологию, молекулярную биологию, гистологию, биологию развития, биохимию, физику, химию, прикладную инженерию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прочие дисциплины, что позволяет назвать данную отрасль медицины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междисциплинарным видом научно-практической деятельности.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2006 г. в Великобритании выходит специализированный журнал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Regenerative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Появились многочисленные институты и компании, занимающиеся разработкой методов лечения с помощью стволовых клеток.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t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регенеративной медицины является восстановление пораженной заболеванием или поврежденной (травмированной) ткани с помощью активации эндогенных стволовых клеток, а также трансплантации клеток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4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0"/>
            <a:ext cx="7615645" cy="6818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t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СК в кардиологии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t">
              <a:lnSpc>
                <a:spcPct val="107000"/>
              </a:lnSpc>
              <a:spcBef>
                <a:spcPts val="75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Многочисленные исследования на грызунах и свиньях показали, что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МСК могут заселять ткань сердца и дифференцироваться в ней.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2001 г.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показали, что человеческие МСК костномозгового происхождения, введенные в ткань сердца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иммунодефицитных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крыс, остаются там через 4 дня после введения и через некоторое время приобретают морфологию,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отличимую от исходных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кардиомиоцитов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 количество обнаруженных в сердце МСК составило только 0,44 % от введенной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дозы. Другие исследователи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модели хронической ишемической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кардиомиопатии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свиней показали возможность аллогенных МСК заселять и дифференцироваться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кардиомиоциты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гладкомышечные клетки и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эндотелиоциты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последние годы был проведен ряд исследований на свиньях, овцах и собаках, которые оценивали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введения МСК на смоделированную в эксперименте острую (после инфаркта миокарда) и хроническую левожелудочковую недостаточность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МСК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функцию левого желудочка,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постинфарктного рубца,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перфузию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миокарда.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7280" y="222069"/>
            <a:ext cx="7380514" cy="56538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t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СК в эндокринологии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 объектом исследований стволовых клеток в эндокринологии является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сахарный диабет 1 типа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Последние достижения биологии СК дают возможность применения трансплантационной терапии больным СД 1 типа с помощью метода генерирования функциональных панкреатических Р-клеток.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Одним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основных источников зрелых СК, способных к дифференцировке с образованием Р-клеток, является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ПЖ.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Экспериментальными исследованиями было показано, что эпителий протоков ПЖ служит источником клеток, способных 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неогенезу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островков у взрослых животных при их повреждении, а также может являться источником нормального обновления островков в течение всей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Показано, что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костного мозга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vitro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дифференцироваться с образованием клеток эндокринной части ПЖ, а также индуцировать регенерацию эндогенных островков у мышей со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стрептозотоциновым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961" y="364511"/>
            <a:ext cx="7432765" cy="632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t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t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К настоящему времени накоплен значительный опыт как экспериментального, так и клинического использования СК с терапевтической целью при заболеваниях сердечно-сосудистой, нервной систем, эндокринных, аутоиммунных заболеваниях, болезнях опорно-двигательного аппарата, органов пищеварения и др.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t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Все еще остаются многие нерешенные вопросы относительно оптимального источника получения СК, необходимости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предифференцировки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vitro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оптимальных путей, доз и кратности введения, создания микроокружения с введением цитокинов и ростовых факторов, контроля за пролиферацией 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дифференцировкой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 для предотвращения канцерогенеза.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t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Поэтому дальнейшая оптимизация методик выделения, культивирования, способов введения СК, исследование их в организме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реципиентиа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механизмов терапевтических эффектов является актуальным и перспективным направлением в клеточной трансплантологии и регенеративной медицине.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697" y="132521"/>
            <a:ext cx="7889966" cy="50724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Рекомендуемая литература: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Попов Б.В. Введение в клеточную биологию стволовых клеток.- Учебно-методическое пособие.- СПб.: СпецЛит,2010.-319 с.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Кухарчук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А.Л., Радченко В.В.,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Сирман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В.М. Стволовые клетки: эксперимент, теория, клиника. Эмбриональные,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мезенхимальные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нейральные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гемопоэтические стволовые клетки. – Черновцы.: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Золот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литаври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2004. – 505 с.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Репин В.С.,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Ржанинова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А.А.,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Шаменков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Д.А. Эмбриональные стволовые клетки: фундаментальная биология и медицина. – Москва.: «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ReMeTex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2002. – 225 с.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Абдулкадыров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К.М., Романенко Н.А., Старков Н.Н. Получение и клиническое применение периферических гемопоэтических стволовых клеток из пуповинной крови//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Онкол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2000. – Т.46,  №5. – С.513 – 520.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Wikipedia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  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Лызиков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Б. Б. Осипов, А. Г. Скуратов, А. А.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Призенцов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Стволовые клетки в регенеративной медицине: достижения и перспективы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451" y="496388"/>
            <a:ext cx="7393577" cy="51347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t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Регенеративная медицина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подразумевает выращивание тканей и органов в условиях </a:t>
            </a:r>
            <a:r>
              <a:rPr lang="ru-RU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vitro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последующей пересадкой, неспособное к самостоятельной регенерации.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Важнейшим разделом регенеративной медицины является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клеточная терапия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использование живых клеток различного происхождения, которые при введении в организм пациента способны к активному функционированию, результатом чего является улучшение или модификация существующей функции органа или ткани либо восстановление или замена утраченной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функции.</a:t>
            </a:r>
          </a:p>
          <a:p>
            <a:pPr algn="just" fontAlgn="t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регенеративной клеточной терапии используются эмбриональные и зрелые (постнатальные) стволовые клетки, поскольку те и другие </a:t>
            </a:r>
            <a:r>
              <a:rPr lang="ru-RU" sz="2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необходимым пролиферативным и, следовательно, регенеративным потенциалом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Пролиферативный потенциал эмбриональных стволовых клеток (ЭСК) существенно выше, чем у СК взрослого организма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Бауыржан\Рабочий стол\для доклада\1-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24" y="1339453"/>
            <a:ext cx="3287315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1410892" y="1875235"/>
            <a:ext cx="289321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Courier New" panose="02070309020205020404" pitchFamily="49" charset="0"/>
                <a:cs typeface="Courier New" panose="02070309020205020404" pitchFamily="49" charset="0"/>
              </a:rPr>
              <a:t>Стволовые клетки</a:t>
            </a:r>
            <a:r>
              <a:rPr lang="ru-RU" altLang="ru-RU" sz="1800">
                <a:latin typeface="Courier New" panose="02070309020205020404" pitchFamily="49" charset="0"/>
                <a:cs typeface="Courier New" panose="02070309020205020404" pitchFamily="49" charset="0"/>
              </a:rPr>
              <a:t> — это </a:t>
            </a:r>
            <a:r>
              <a:rPr lang="ru-RU" altLang="ru-RU" sz="1800">
                <a:latin typeface="Courier New" panose="02070309020205020404" pitchFamily="49" charset="0"/>
                <a:cs typeface="Courier New" panose="02070309020205020404" pitchFamily="49" charset="0"/>
                <a:hlinkClick r:id="rId3" action="ppaction://hlinkfile" tooltip="Иерархия"/>
              </a:rPr>
              <a:t>иерархия</a:t>
            </a:r>
            <a:r>
              <a:rPr lang="ru-RU" altLang="ru-RU" sz="1800">
                <a:latin typeface="Courier New" panose="02070309020205020404" pitchFamily="49" charset="0"/>
                <a:cs typeface="Courier New" panose="02070309020205020404" pitchFamily="49" charset="0"/>
              </a:rPr>
              <a:t> особых </a:t>
            </a:r>
            <a:r>
              <a:rPr lang="ru-RU" altLang="ru-RU" sz="1800">
                <a:latin typeface="Courier New" panose="02070309020205020404" pitchFamily="49" charset="0"/>
                <a:cs typeface="Courier New" panose="02070309020205020404" pitchFamily="49" charset="0"/>
                <a:hlinkClick r:id="rId4" action="ppaction://hlinkfile" tooltip="Клетка"/>
              </a:rPr>
              <a:t>клеток</a:t>
            </a:r>
            <a:r>
              <a:rPr lang="ru-RU" altLang="ru-RU" sz="1800">
                <a:latin typeface="Courier New" panose="02070309020205020404" pitchFamily="49" charset="0"/>
                <a:cs typeface="Courier New" panose="02070309020205020404" pitchFamily="49" charset="0"/>
              </a:rPr>
              <a:t> живых организмов, каждая из которых способна впоследствии изменяться  (</a:t>
            </a:r>
            <a:r>
              <a:rPr lang="ru-RU" altLang="ru-RU" sz="1800">
                <a:latin typeface="Courier New" panose="02070309020205020404" pitchFamily="49" charset="0"/>
                <a:cs typeface="Courier New" panose="02070309020205020404" pitchFamily="49" charset="0"/>
                <a:hlinkClick r:id="rId5" action="ppaction://hlinkfile" tooltip="Дифференцировка клеток"/>
              </a:rPr>
              <a:t>дифференцироваться</a:t>
            </a:r>
            <a:r>
              <a:rPr lang="ru-RU" altLang="ru-RU" sz="1800">
                <a:latin typeface="Courier New" panose="02070309020205020404" pitchFamily="49" charset="0"/>
                <a:cs typeface="Courier New" panose="02070309020205020404" pitchFamily="49" charset="0"/>
              </a:rPr>
              <a:t>) особым образом (то есть получать специализацию и далее развиваться как обычная клетка).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9223" y="885825"/>
            <a:ext cx="31341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Стволовые клетки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589044" y="922736"/>
            <a:ext cx="29206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b="1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831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464470" y="2506386"/>
            <a:ext cx="653653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1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1.Это неспециализированные (недифференцированные) клетки, они не выполняют никакой «работы»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ru-RU" altLang="ru-RU" sz="2100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1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2.Они способны к многократным делениям;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ru-RU" altLang="ru-RU" sz="2100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1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3.Из них могут развиться специализированные(дифференцированные) клетки. </a:t>
            </a:r>
          </a:p>
        </p:txBody>
      </p:sp>
      <p:pic>
        <p:nvPicPr>
          <p:cNvPr id="6147" name="Picture 5" descr="Blastocyst_day_5.jpg                                           00076AC1Macintosh HD                   C232EC3F: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3086100" y="1017986"/>
            <a:ext cx="3429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Принципиально важные свойства стволовых клеток (СК):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42623" y="902495"/>
            <a:ext cx="29206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b="1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428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Бауыржан\Рабочий стол\для доклада\Без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361" y="1178719"/>
            <a:ext cx="2464594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1357312" y="1232299"/>
            <a:ext cx="3271838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Arial" panose="020B0604020202020204" pitchFamily="34" charset="0"/>
              </a:rPr>
              <a:t>Стволовые клетки способны асимметрично делиться, из-за чего при делении образуется клетка, подобная материнской (самовоспроизведение), а также новая клетка, которая способна дифференцироваться.</a:t>
            </a:r>
          </a:p>
        </p:txBody>
      </p:sp>
      <p:pic>
        <p:nvPicPr>
          <p:cNvPr id="7172" name="Picture 3" descr="C:\Documents and Settings\Бауыржан\Рабочий стол\для доклада\319px-Human_embryonic_stem_ce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92" y="2839642"/>
            <a:ext cx="1607344" cy="302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800px-Humanstemcell.JPG.jpg                                    00076AC1Macintosh HD                   C232EC3F: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3482579"/>
            <a:ext cx="2082404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2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751" y="3095626"/>
            <a:ext cx="4420244" cy="214312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50" dirty="0"/>
              <a:t>Основными </a:t>
            </a:r>
            <a:r>
              <a:rPr lang="ru-RU" sz="1650" dirty="0"/>
              <a:t>свойствами ЭС клеток являются: их </a:t>
            </a:r>
            <a:r>
              <a:rPr lang="ru-RU" sz="1650" b="1" dirty="0" err="1"/>
              <a:t>плюрипотентность</a:t>
            </a:r>
            <a:r>
              <a:rPr lang="ru-RU" sz="1650" dirty="0"/>
              <a:t>, то есть способность к дифференцировке во все известные </a:t>
            </a:r>
            <a:r>
              <a:rPr lang="ru-RU" sz="1650" dirty="0"/>
              <a:t>виды соматических </a:t>
            </a:r>
            <a:r>
              <a:rPr lang="ru-RU" sz="1650" dirty="0"/>
              <a:t>клеток, встречающихся в живом организме, в </a:t>
            </a:r>
            <a:r>
              <a:rPr lang="ru-RU" sz="1650" dirty="0"/>
              <a:t>условиях </a:t>
            </a:r>
            <a:r>
              <a:rPr lang="ru-RU" sz="1650" i="1" dirty="0"/>
              <a:t>in </a:t>
            </a:r>
            <a:r>
              <a:rPr lang="ru-RU" sz="1650" i="1" dirty="0"/>
              <a:t>vivo и in </a:t>
            </a:r>
            <a:r>
              <a:rPr lang="ru-RU" sz="1650" i="1" dirty="0" err="1"/>
              <a:t>vitro</a:t>
            </a:r>
            <a:r>
              <a:rPr lang="ru-RU" sz="1650" dirty="0"/>
              <a:t>, а также неограниченный пролиферативный </a:t>
            </a:r>
            <a:r>
              <a:rPr lang="ru-RU" sz="1650" dirty="0"/>
              <a:t>потенциал с </a:t>
            </a:r>
            <a:r>
              <a:rPr lang="ru-RU" sz="1650" dirty="0"/>
              <a:t>сохранением исходного </a:t>
            </a:r>
            <a:r>
              <a:rPr lang="ru-RU" sz="1650" dirty="0"/>
              <a:t>фенотипа. </a:t>
            </a:r>
            <a:endParaRPr lang="ru-RU" sz="16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80" y="1171575"/>
            <a:ext cx="4866714" cy="1924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994" y="1171576"/>
            <a:ext cx="4057006" cy="40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Documents and Settings\Бауыржан\Рабочий стол\для доклада\Stem_cells_diagram_ru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94" y="964406"/>
            <a:ext cx="5411391" cy="494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0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1550</Words>
  <Application>Microsoft Office PowerPoint</Application>
  <PresentationFormat>Экран (4:3)</PresentationFormat>
  <Paragraphs>77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2020-04-22T08:12:21Z</dcterms:created>
  <dcterms:modified xsi:type="dcterms:W3CDTF">2020-04-22T10:20:04Z</dcterms:modified>
</cp:coreProperties>
</file>